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0BAF42B-C66E-4E14-83A2-6BF95EEA5770}"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19457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0BAF42B-C66E-4E14-83A2-6BF95EEA5770}" type="datetimeFigureOut">
              <a:rPr lang="tr-TR" smtClean="0"/>
              <a:t>14.10.2021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304804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0BAF42B-C66E-4E14-83A2-6BF95EEA5770}"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1934162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0BAF42B-C66E-4E14-83A2-6BF95EEA5770}"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31A59D-F4A0-4D62-A7E5-184C9C2A8874}" type="slidenum">
              <a:rPr lang="tr-TR" smtClean="0"/>
              <a:t>‹#›</a:t>
            </a:fld>
            <a:endParaRPr lang="tr-T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55715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0BAF42B-C66E-4E14-83A2-6BF95EEA5770}"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2719757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BAF42B-C66E-4E14-83A2-6BF95EEA5770}" type="datetimeFigureOut">
              <a:rPr lang="tr-TR" smtClean="0"/>
              <a:t>14.10.2021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3071798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BAF42B-C66E-4E14-83A2-6BF95EEA5770}" type="datetimeFigureOut">
              <a:rPr lang="tr-TR" smtClean="0"/>
              <a:t>14.10.2021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3386417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0BAF42B-C66E-4E14-83A2-6BF95EEA5770}"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2336150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0BAF42B-C66E-4E14-83A2-6BF95EEA5770}"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3563586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0BAF42B-C66E-4E14-83A2-6BF95EEA5770}"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1894331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0BAF42B-C66E-4E14-83A2-6BF95EEA5770}"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208995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0BAF42B-C66E-4E14-83A2-6BF95EEA5770}" type="datetimeFigureOut">
              <a:rPr lang="tr-TR" smtClean="0"/>
              <a:t>14.10.2021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147489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0BAF42B-C66E-4E14-83A2-6BF95EEA5770}" type="datetimeFigureOut">
              <a:rPr lang="tr-TR" smtClean="0"/>
              <a:t>14.10.2021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394142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F0BAF42B-C66E-4E14-83A2-6BF95EEA5770}" type="datetimeFigureOut">
              <a:rPr lang="tr-TR" smtClean="0"/>
              <a:t>14.10.2021</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103337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0BAF42B-C66E-4E14-83A2-6BF95EEA5770}" type="datetimeFigureOut">
              <a:rPr lang="tr-TR" smtClean="0"/>
              <a:t>14.10.2021</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300460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F0BAF42B-C66E-4E14-83A2-6BF95EEA5770}" type="datetimeFigureOut">
              <a:rPr lang="tr-TR" smtClean="0"/>
              <a:t>14.10.2021</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3558776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0BAF42B-C66E-4E14-83A2-6BF95EEA5770}" type="datetimeFigureOut">
              <a:rPr lang="tr-TR" smtClean="0"/>
              <a:t>14.10.2021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31A59D-F4A0-4D62-A7E5-184C9C2A8874}" type="slidenum">
              <a:rPr lang="tr-TR" smtClean="0"/>
              <a:t>‹#›</a:t>
            </a:fld>
            <a:endParaRPr lang="tr-TR"/>
          </a:p>
        </p:txBody>
      </p:sp>
    </p:spTree>
    <p:extLst>
      <p:ext uri="{BB962C8B-B14F-4D97-AF65-F5344CB8AC3E}">
        <p14:creationId xmlns:p14="http://schemas.microsoft.com/office/powerpoint/2010/main" val="2213965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0BAF42B-C66E-4E14-83A2-6BF95EEA5770}" type="datetimeFigureOut">
              <a:rPr lang="tr-TR" smtClean="0"/>
              <a:t>14.10.2021</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131A59D-F4A0-4D62-A7E5-184C9C2A8874}" type="slidenum">
              <a:rPr lang="tr-TR" smtClean="0"/>
              <a:t>‹#›</a:t>
            </a:fld>
            <a:endParaRPr lang="tr-TR"/>
          </a:p>
        </p:txBody>
      </p:sp>
    </p:spTree>
    <p:extLst>
      <p:ext uri="{BB962C8B-B14F-4D97-AF65-F5344CB8AC3E}">
        <p14:creationId xmlns:p14="http://schemas.microsoft.com/office/powerpoint/2010/main" val="1720361595"/>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994900" cy="1176337"/>
          </a:xfrm>
        </p:spPr>
        <p:txBody>
          <a:bodyPr/>
          <a:lstStyle/>
          <a:p>
            <a:r>
              <a:rPr lang="tr-TR" dirty="0" smtClean="0">
                <a:solidFill>
                  <a:schemeClr val="accent5">
                    <a:lumMod val="40000"/>
                    <a:lumOff val="60000"/>
                  </a:schemeClr>
                </a:solidFill>
              </a:rPr>
              <a:t>MOTİVASYON </a:t>
            </a:r>
            <a:r>
              <a:rPr lang="tr-TR" sz="4400" dirty="0" smtClean="0">
                <a:solidFill>
                  <a:schemeClr val="tx1">
                    <a:lumMod val="65000"/>
                  </a:schemeClr>
                </a:solidFill>
              </a:rPr>
              <a:t>Veli Sunumu</a:t>
            </a:r>
            <a:endParaRPr lang="tr-TR" sz="4400" dirty="0">
              <a:solidFill>
                <a:schemeClr val="tx1">
                  <a:lumMod val="65000"/>
                </a:schemeClr>
              </a:solidFill>
            </a:endParaRPr>
          </a:p>
        </p:txBody>
      </p:sp>
      <p:sp>
        <p:nvSpPr>
          <p:cNvPr id="3" name="Alt Başlık 2"/>
          <p:cNvSpPr>
            <a:spLocks noGrp="1"/>
          </p:cNvSpPr>
          <p:nvPr>
            <p:ph type="subTitle" idx="1"/>
          </p:nvPr>
        </p:nvSpPr>
        <p:spPr>
          <a:xfrm>
            <a:off x="863600" y="2781300"/>
            <a:ext cx="10655300" cy="2476500"/>
          </a:xfrm>
        </p:spPr>
        <p:txBody>
          <a:bodyPr/>
          <a:lstStyle/>
          <a:p>
            <a:r>
              <a:rPr lang="tr-TR" dirty="0" smtClean="0">
                <a:solidFill>
                  <a:srgbClr val="FFC000"/>
                </a:solidFill>
                <a:latin typeface="Times New Roman" panose="02020603050405020304" pitchFamily="18" charset="0"/>
                <a:cs typeface="Times New Roman" panose="02020603050405020304" pitchFamily="18" charset="0"/>
              </a:rPr>
              <a:t>Öğrencimizin motivasyonunu nasıl artırırız? </a:t>
            </a:r>
          </a:p>
          <a:p>
            <a:endParaRPr lang="tr-TR" dirty="0" smtClean="0">
              <a:solidFill>
                <a:srgbClr val="FFC000"/>
              </a:solidFill>
              <a:latin typeface="Times New Roman" panose="02020603050405020304" pitchFamily="18" charset="0"/>
              <a:cs typeface="Times New Roman" panose="02020603050405020304" pitchFamily="18" charset="0"/>
            </a:endParaRPr>
          </a:p>
          <a:p>
            <a:pPr algn="r"/>
            <a:r>
              <a:rPr lang="tr-TR" dirty="0" smtClean="0">
                <a:solidFill>
                  <a:srgbClr val="FFFF00"/>
                </a:solidFill>
                <a:latin typeface="Times New Roman" panose="02020603050405020304" pitchFamily="18" charset="0"/>
                <a:cs typeface="Times New Roman" panose="02020603050405020304" pitchFamily="18" charset="0"/>
              </a:rPr>
              <a:t>Ders çalışmıyor ne yapabiliriz?</a:t>
            </a:r>
          </a:p>
          <a:p>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 Teknolojik aletlerle aşırı vakit geçiriyor nasıl yönlendirebiliriz?</a:t>
            </a:r>
          </a:p>
        </p:txBody>
      </p:sp>
    </p:spTree>
    <p:extLst>
      <p:ext uri="{BB962C8B-B14F-4D97-AF65-F5344CB8AC3E}">
        <p14:creationId xmlns:p14="http://schemas.microsoft.com/office/powerpoint/2010/main" val="789926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1200" y="276224"/>
            <a:ext cx="10515600" cy="2543175"/>
          </a:xfrm>
        </p:spPr>
        <p:txBody>
          <a:bodyPr>
            <a:normAutofit/>
          </a:bodyPr>
          <a:lstStyle/>
          <a:p>
            <a:pPr algn="ctr"/>
            <a:r>
              <a:rPr lang="tr-TR" sz="5300" dirty="0" smtClean="0">
                <a:solidFill>
                  <a:srgbClr val="FFFF00"/>
                </a:solidFill>
              </a:rPr>
              <a:t>Motivasyon:</a:t>
            </a:r>
            <a:r>
              <a:rPr lang="tr-TR" dirty="0" smtClean="0">
                <a:solidFill>
                  <a:srgbClr val="FFFF00"/>
                </a:solidFill>
              </a:rPr>
              <a:t> </a:t>
            </a:r>
            <a:r>
              <a:rPr lang="tr-TR" dirty="0" smtClean="0"/>
              <a:t/>
            </a:r>
            <a:br>
              <a:rPr lang="tr-TR" dirty="0" smtClean="0"/>
            </a:br>
            <a:r>
              <a:rPr lang="tr-TR" dirty="0" smtClean="0">
                <a:solidFill>
                  <a:schemeClr val="bg2">
                    <a:lumMod val="20000"/>
                    <a:lumOff val="80000"/>
                  </a:schemeClr>
                </a:solidFill>
              </a:rPr>
              <a:t>Bir şeyleri yapma arzusu</a:t>
            </a:r>
            <a:r>
              <a:rPr lang="tr-TR" dirty="0" smtClean="0">
                <a:solidFill>
                  <a:schemeClr val="tx2">
                    <a:lumMod val="60000"/>
                    <a:lumOff val="40000"/>
                  </a:schemeClr>
                </a:solidFill>
              </a:rPr>
              <a:t>,</a:t>
            </a:r>
            <a:r>
              <a:rPr lang="tr-TR" dirty="0" smtClean="0"/>
              <a:t> </a:t>
            </a:r>
            <a:r>
              <a:rPr lang="tr-TR" dirty="0" smtClean="0">
                <a:solidFill>
                  <a:schemeClr val="bg2">
                    <a:lumMod val="40000"/>
                    <a:lumOff val="60000"/>
                  </a:schemeClr>
                </a:solidFill>
              </a:rPr>
              <a:t>bizi davranışa iten</a:t>
            </a:r>
            <a:r>
              <a:rPr lang="tr-TR" dirty="0" smtClean="0"/>
              <a:t>, </a:t>
            </a:r>
            <a:r>
              <a:rPr lang="tr-TR" dirty="0">
                <a:solidFill>
                  <a:schemeClr val="bg2">
                    <a:lumMod val="60000"/>
                    <a:lumOff val="40000"/>
                  </a:schemeClr>
                </a:solidFill>
              </a:rPr>
              <a:t>d</a:t>
            </a:r>
            <a:r>
              <a:rPr lang="tr-TR" dirty="0" smtClean="0">
                <a:solidFill>
                  <a:schemeClr val="bg2">
                    <a:lumMod val="60000"/>
                    <a:lumOff val="40000"/>
                  </a:schemeClr>
                </a:solidFill>
              </a:rPr>
              <a:t>avranışa rehberlik eden güçtür. </a:t>
            </a:r>
            <a:endParaRPr lang="tr-TR" dirty="0">
              <a:solidFill>
                <a:schemeClr val="bg2">
                  <a:lumMod val="60000"/>
                  <a:lumOff val="40000"/>
                </a:schemeClr>
              </a:solidFill>
            </a:endParaRPr>
          </a:p>
        </p:txBody>
      </p:sp>
      <p:sp>
        <p:nvSpPr>
          <p:cNvPr id="3" name="İçerik Yer Tutucusu 2"/>
          <p:cNvSpPr>
            <a:spLocks noGrp="1"/>
          </p:cNvSpPr>
          <p:nvPr>
            <p:ph idx="1"/>
          </p:nvPr>
        </p:nvSpPr>
        <p:spPr>
          <a:xfrm>
            <a:off x="850900" y="3238499"/>
            <a:ext cx="10515600" cy="3175002"/>
          </a:xfrm>
        </p:spPr>
        <p:txBody>
          <a:bodyPr>
            <a:normAutofit/>
          </a:bodyPr>
          <a:lstStyle/>
          <a:p>
            <a:pPr marL="0" indent="0" algn="ctr">
              <a:lnSpc>
                <a:spcPct val="107000"/>
              </a:lnSpc>
              <a:spcAft>
                <a:spcPts val="800"/>
              </a:spcAft>
              <a:buNone/>
            </a:pPr>
            <a:r>
              <a:rPr lang="tr-TR" sz="4400" dirty="0">
                <a:solidFill>
                  <a:srgbClr val="FFC000"/>
                </a:solidFill>
                <a:latin typeface="Calibri" panose="020F0502020204030204" pitchFamily="34" charset="0"/>
                <a:ea typeface="Calibri" panose="020F0502020204030204" pitchFamily="34" charset="0"/>
                <a:cs typeface="Times New Roman" panose="02020603050405020304" pitchFamily="18" charset="0"/>
              </a:rPr>
              <a:t>H</a:t>
            </a:r>
            <a:r>
              <a:rPr lang="tr-TR" sz="4400"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ayatımızın her alanında geçerli bir kavramdır. </a:t>
            </a:r>
          </a:p>
          <a:p>
            <a:pPr marL="0" indent="0" algn="r">
              <a:lnSpc>
                <a:spcPct val="107000"/>
              </a:lnSpc>
              <a:spcAft>
                <a:spcPts val="800"/>
              </a:spcAft>
              <a:buNone/>
            </a:pPr>
            <a:r>
              <a:rPr lang="tr-TR" sz="2400"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Susadığımızda su içmek için harekete geçmemiz, sürahiden bardağa su dökme süreci de bir motivasyon sürecidir. </a:t>
            </a:r>
            <a:endParaRPr lang="tr-TR" sz="2400" dirty="0">
              <a:solidFill>
                <a:srgbClr val="FFC000"/>
              </a:solidFill>
            </a:endParaRPr>
          </a:p>
        </p:txBody>
      </p:sp>
    </p:spTree>
    <p:extLst>
      <p:ext uri="{BB962C8B-B14F-4D97-AF65-F5344CB8AC3E}">
        <p14:creationId xmlns:p14="http://schemas.microsoft.com/office/powerpoint/2010/main" val="2387726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5001" y="303667"/>
            <a:ext cx="8064854" cy="1960282"/>
          </a:xfrm>
        </p:spPr>
        <p:txBody>
          <a:bodyPr/>
          <a:lstStyle/>
          <a:p>
            <a:pPr algn="ctr"/>
            <a:r>
              <a:rPr lang="tr-TR" sz="4400" dirty="0" smtClean="0"/>
              <a:t>MOTİVASYON ENGELLERİ</a:t>
            </a:r>
            <a:br>
              <a:rPr lang="tr-TR" sz="4400" dirty="0" smtClean="0"/>
            </a:br>
            <a:r>
              <a:rPr lang="tr-TR" sz="4400" dirty="0" smtClean="0">
                <a:solidFill>
                  <a:srgbClr val="C00000"/>
                </a:solidFill>
              </a:rPr>
              <a:t>iç engeller</a:t>
            </a:r>
            <a:endParaRPr lang="tr-TR" sz="4400" dirty="0">
              <a:solidFill>
                <a:srgbClr val="C00000"/>
              </a:solidFill>
            </a:endParaRPr>
          </a:p>
        </p:txBody>
      </p:sp>
      <p:sp>
        <p:nvSpPr>
          <p:cNvPr id="4" name="Dikdörtgen 3"/>
          <p:cNvSpPr/>
          <p:nvPr/>
        </p:nvSpPr>
        <p:spPr>
          <a:xfrm>
            <a:off x="1509384" y="2355070"/>
            <a:ext cx="4060727" cy="646331"/>
          </a:xfrm>
          <a:prstGeom prst="rect">
            <a:avLst/>
          </a:prstGeom>
          <a:noFill/>
        </p:spPr>
        <p:txBody>
          <a:bodyPr wrap="none" lIns="91440" tIns="45720" rIns="91440" bIns="45720">
            <a:spAutoFit/>
          </a:bodyPr>
          <a:lstStyle/>
          <a:p>
            <a:pPr algn="ctr"/>
            <a:r>
              <a:rPr lang="tr-TR" sz="3600" b="0" cap="none" spc="0" dirty="0" smtClean="0">
                <a:ln w="0"/>
                <a:solidFill>
                  <a:schemeClr val="accent1"/>
                </a:solidFill>
                <a:effectLst>
                  <a:outerShdw blurRad="38100" dist="25400" dir="5400000" algn="ctr" rotWithShape="0">
                    <a:srgbClr val="6E747A">
                      <a:alpha val="43000"/>
                    </a:srgbClr>
                  </a:outerShdw>
                </a:effectLst>
              </a:rPr>
              <a:t>çalışma isteksizliği</a:t>
            </a:r>
            <a:endParaRPr lang="tr-TR" sz="3600" b="0" cap="none" spc="0" dirty="0">
              <a:ln w="0"/>
              <a:solidFill>
                <a:schemeClr val="accent1"/>
              </a:solidFill>
              <a:effectLst>
                <a:outerShdw blurRad="38100" dist="25400" dir="5400000" algn="ctr" rotWithShape="0">
                  <a:srgbClr val="6E747A">
                    <a:alpha val="43000"/>
                  </a:srgbClr>
                </a:outerShdw>
              </a:effectLst>
            </a:endParaRPr>
          </a:p>
        </p:txBody>
      </p:sp>
      <p:sp>
        <p:nvSpPr>
          <p:cNvPr id="5" name="Dikdörtgen 4"/>
          <p:cNvSpPr/>
          <p:nvPr/>
        </p:nvSpPr>
        <p:spPr>
          <a:xfrm>
            <a:off x="2875825" y="3796256"/>
            <a:ext cx="582403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tr-TR" sz="3600" b="1" cap="none" spc="0" dirty="0" smtClean="0">
                <a:ln/>
                <a:solidFill>
                  <a:srgbClr val="7030A0"/>
                </a:solidFill>
                <a:effectLst/>
              </a:rPr>
              <a:t>kendimize</a:t>
            </a:r>
            <a:r>
              <a:rPr lang="tr-TR" sz="5400" b="1" cap="none" spc="0" dirty="0" smtClean="0">
                <a:ln/>
                <a:solidFill>
                  <a:srgbClr val="7030A0"/>
                </a:solidFill>
                <a:effectLst/>
              </a:rPr>
              <a:t> </a:t>
            </a:r>
            <a:r>
              <a:rPr lang="tr-TR" sz="3600" b="1" cap="none" spc="0" dirty="0" smtClean="0">
                <a:ln/>
                <a:solidFill>
                  <a:srgbClr val="7030A0"/>
                </a:solidFill>
                <a:effectLst/>
              </a:rPr>
              <a:t>güvenmemek</a:t>
            </a:r>
            <a:endParaRPr lang="tr-TR" sz="3600" b="1" cap="none" spc="0" dirty="0">
              <a:ln/>
              <a:solidFill>
                <a:srgbClr val="7030A0"/>
              </a:solidFill>
              <a:effectLst/>
            </a:endParaRPr>
          </a:p>
        </p:txBody>
      </p:sp>
      <p:sp>
        <p:nvSpPr>
          <p:cNvPr id="6" name="Dikdörtgen 5"/>
          <p:cNvSpPr/>
          <p:nvPr/>
        </p:nvSpPr>
        <p:spPr>
          <a:xfrm>
            <a:off x="7215179" y="2316473"/>
            <a:ext cx="4467890" cy="646331"/>
          </a:xfrm>
          <a:prstGeom prst="rect">
            <a:avLst/>
          </a:prstGeom>
          <a:noFill/>
        </p:spPr>
        <p:txBody>
          <a:bodyPr wrap="none" lIns="91440" tIns="45720" rIns="91440" bIns="45720">
            <a:spAutoFit/>
          </a:bodyPr>
          <a:lstStyle/>
          <a:p>
            <a:pPr algn="ctr"/>
            <a:r>
              <a:rPr lang="tr-TR" sz="3600" b="1" cap="none" spc="0" dirty="0" smtClean="0">
                <a:ln w="12700">
                  <a:solidFill>
                    <a:schemeClr val="accent5"/>
                  </a:solidFill>
                  <a:prstDash val="solid"/>
                </a:ln>
                <a:solidFill>
                  <a:srgbClr val="FFFF00"/>
                </a:solidFill>
                <a:effectLst/>
              </a:rPr>
              <a:t>endişeye kapılmak</a:t>
            </a:r>
            <a:endParaRPr lang="tr-TR" sz="3600" b="1" cap="none" spc="0" dirty="0">
              <a:ln w="12700">
                <a:solidFill>
                  <a:schemeClr val="accent5"/>
                </a:solidFill>
                <a:prstDash val="solid"/>
              </a:ln>
              <a:solidFill>
                <a:srgbClr val="FFFF00"/>
              </a:solidFill>
              <a:effectLst/>
            </a:endParaRPr>
          </a:p>
        </p:txBody>
      </p:sp>
      <p:sp>
        <p:nvSpPr>
          <p:cNvPr id="7" name="Dikdörtgen 6"/>
          <p:cNvSpPr/>
          <p:nvPr/>
        </p:nvSpPr>
        <p:spPr>
          <a:xfrm>
            <a:off x="2528640" y="5511522"/>
            <a:ext cx="6555000" cy="646331"/>
          </a:xfrm>
          <a:prstGeom prst="rect">
            <a:avLst/>
          </a:prstGeom>
          <a:noFill/>
        </p:spPr>
        <p:txBody>
          <a:bodyPr wrap="none" lIns="91440" tIns="45720" rIns="91440" bIns="45720">
            <a:spAutoFit/>
          </a:bodyPr>
          <a:lstStyle/>
          <a:p>
            <a:pPr algn="ctr"/>
            <a:r>
              <a:rPr lang="tr-TR" sz="3600" b="1" cap="none" spc="0" dirty="0" smtClean="0">
                <a:ln/>
                <a:solidFill>
                  <a:srgbClr val="FFC000"/>
                </a:solidFill>
                <a:effectLst>
                  <a:outerShdw blurRad="38100" dist="19050" dir="2700000" algn="tl" rotWithShape="0">
                    <a:schemeClr val="dk1">
                      <a:lumMod val="50000"/>
                      <a:alpha val="40000"/>
                    </a:schemeClr>
                  </a:outerShdw>
                </a:effectLst>
              </a:rPr>
              <a:t>kaygılarımızın yüksek olması</a:t>
            </a:r>
            <a:endParaRPr lang="tr-TR" sz="3600" b="1" cap="none" spc="0" dirty="0">
              <a:ln/>
              <a:solidFill>
                <a:srgbClr val="FFC000"/>
              </a:solidFill>
              <a:effectLst>
                <a:outerShdw blurRad="38100" dist="19050" dir="2700000" algn="tl" rotWithShape="0">
                  <a:schemeClr val="dk1">
                    <a:lumMod val="50000"/>
                    <a:alpha val="40000"/>
                  </a:schemeClr>
                </a:outerShdw>
              </a:effectLst>
            </a:endParaRPr>
          </a:p>
        </p:txBody>
      </p:sp>
      <p:sp>
        <p:nvSpPr>
          <p:cNvPr id="8" name="Dikdörtgen 7"/>
          <p:cNvSpPr/>
          <p:nvPr/>
        </p:nvSpPr>
        <p:spPr>
          <a:xfrm>
            <a:off x="4777688" y="3067852"/>
            <a:ext cx="6675224" cy="646331"/>
          </a:xfrm>
          <a:prstGeom prst="rect">
            <a:avLst/>
          </a:prstGeom>
          <a:noFill/>
        </p:spPr>
        <p:txBody>
          <a:bodyPr wrap="none" lIns="91440" tIns="45720" rIns="91440" bIns="45720">
            <a:spAutoFit/>
          </a:bodyPr>
          <a:lstStyle/>
          <a:p>
            <a:pPr algn="ctr"/>
            <a:r>
              <a:rPr lang="tr-TR" sz="3600" b="1" cap="none" spc="0" dirty="0" smtClean="0">
                <a:ln w="6600">
                  <a:solidFill>
                    <a:schemeClr val="accent2"/>
                  </a:solidFill>
                  <a:prstDash val="solid"/>
                </a:ln>
                <a:solidFill>
                  <a:srgbClr val="FFFFFF"/>
                </a:solidFill>
                <a:effectLst>
                  <a:outerShdw dist="38100" dir="2700000" algn="tl" rotWithShape="0">
                    <a:schemeClr val="accent2"/>
                  </a:outerShdw>
                </a:effectLst>
              </a:rPr>
              <a:t>başaracağımıza inanmamak</a:t>
            </a:r>
            <a:endParaRPr lang="tr-TR" sz="36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9" name="Dikdörtgen 8"/>
          <p:cNvSpPr/>
          <p:nvPr/>
        </p:nvSpPr>
        <p:spPr>
          <a:xfrm>
            <a:off x="1207072" y="3311333"/>
            <a:ext cx="2159566" cy="64633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3600" b="1" cap="none" spc="0" dirty="0" smtClean="0">
                <a:ln/>
                <a:solidFill>
                  <a:schemeClr val="accent3"/>
                </a:solidFill>
                <a:effectLst/>
              </a:rPr>
              <a:t>ümitsizlik</a:t>
            </a:r>
            <a:endParaRPr lang="tr-TR" sz="3600" b="1" cap="none" spc="0" dirty="0">
              <a:ln/>
              <a:solidFill>
                <a:schemeClr val="accent3"/>
              </a:solidFill>
              <a:effectLst/>
            </a:endParaRPr>
          </a:p>
        </p:txBody>
      </p:sp>
      <p:sp>
        <p:nvSpPr>
          <p:cNvPr id="10" name="Dikdörtgen 9"/>
          <p:cNvSpPr/>
          <p:nvPr/>
        </p:nvSpPr>
        <p:spPr>
          <a:xfrm>
            <a:off x="6484210" y="4760143"/>
            <a:ext cx="5198859" cy="646331"/>
          </a:xfrm>
          <a:prstGeom prst="rect">
            <a:avLst/>
          </a:prstGeom>
          <a:noFill/>
        </p:spPr>
        <p:txBody>
          <a:bodyPr wrap="none" lIns="91440" tIns="45720" rIns="91440" bIns="45720">
            <a:spAutoFit/>
          </a:bodyPr>
          <a:lstStyle/>
          <a:p>
            <a:pPr algn="ctr"/>
            <a:r>
              <a:rPr lang="tr-TR" sz="36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hedefimizin olmaması </a:t>
            </a:r>
            <a:endParaRPr lang="tr-TR"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1" name="Dikdörtgen 10"/>
          <p:cNvSpPr/>
          <p:nvPr/>
        </p:nvSpPr>
        <p:spPr>
          <a:xfrm>
            <a:off x="1207072" y="4715480"/>
            <a:ext cx="3884397" cy="646331"/>
          </a:xfrm>
          <a:prstGeom prst="rect">
            <a:avLst/>
          </a:prstGeom>
          <a:noFill/>
        </p:spPr>
        <p:txBody>
          <a:bodyPr wrap="none" lIns="91440" tIns="45720" rIns="91440" bIns="45720">
            <a:spAutoFit/>
          </a:bodyPr>
          <a:lstStyle/>
          <a:p>
            <a:pPr algn="ctr"/>
            <a:r>
              <a:rPr lang="tr-TR" sz="36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sürekli ertelemek</a:t>
            </a:r>
            <a:endParaRPr lang="tr-TR" sz="3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134053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chemeClr val="tx1"/>
                </a:solidFill>
              </a:rPr>
              <a:t>MOTİVASYON ENGELLERİ</a:t>
            </a:r>
            <a:br>
              <a:rPr lang="tr-TR" dirty="0">
                <a:solidFill>
                  <a:schemeClr val="tx1"/>
                </a:solidFill>
              </a:rPr>
            </a:br>
            <a:r>
              <a:rPr lang="tr-TR" dirty="0" smtClean="0">
                <a:solidFill>
                  <a:srgbClr val="C00000"/>
                </a:solidFill>
              </a:rPr>
              <a:t>dış </a:t>
            </a:r>
            <a:r>
              <a:rPr lang="tr-TR" dirty="0">
                <a:solidFill>
                  <a:srgbClr val="C00000"/>
                </a:solidFill>
              </a:rPr>
              <a:t>engeller</a:t>
            </a:r>
          </a:p>
        </p:txBody>
      </p:sp>
      <p:sp>
        <p:nvSpPr>
          <p:cNvPr id="4" name="Dikdörtgen 3"/>
          <p:cNvSpPr/>
          <p:nvPr/>
        </p:nvSpPr>
        <p:spPr>
          <a:xfrm>
            <a:off x="4203061" y="3251705"/>
            <a:ext cx="1620957"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4000" b="1" cap="none" spc="0" dirty="0" smtClean="0">
                <a:ln/>
                <a:solidFill>
                  <a:schemeClr val="accent3"/>
                </a:solidFill>
                <a:effectLst/>
              </a:rPr>
              <a:t>çevre</a:t>
            </a:r>
            <a:endParaRPr lang="tr-TR" sz="4000" b="1" cap="none" spc="0" dirty="0">
              <a:ln/>
              <a:solidFill>
                <a:schemeClr val="accent3"/>
              </a:solidFill>
              <a:effectLst/>
            </a:endParaRPr>
          </a:p>
        </p:txBody>
      </p:sp>
      <p:sp>
        <p:nvSpPr>
          <p:cNvPr id="5" name="Dikdörtgen 4"/>
          <p:cNvSpPr/>
          <p:nvPr/>
        </p:nvSpPr>
        <p:spPr>
          <a:xfrm>
            <a:off x="6734021" y="3178609"/>
            <a:ext cx="1074333" cy="707886"/>
          </a:xfrm>
          <a:prstGeom prst="rect">
            <a:avLst/>
          </a:prstGeom>
          <a:noFill/>
        </p:spPr>
        <p:txBody>
          <a:bodyPr wrap="none" lIns="91440" tIns="45720" rIns="91440" bIns="45720">
            <a:spAutoFit/>
          </a:bodyPr>
          <a:lstStyle/>
          <a:p>
            <a:pPr algn="ctr"/>
            <a:r>
              <a:rPr lang="tr-TR" sz="4000" b="0" cap="none" spc="0" dirty="0" smtClean="0">
                <a:ln w="0"/>
                <a:solidFill>
                  <a:schemeClr val="bg1"/>
                </a:solidFill>
                <a:effectLst>
                  <a:reflection blurRad="6350" stA="53000" endA="300" endPos="35500" dir="5400000" sy="-90000" algn="bl" rotWithShape="0"/>
                </a:effectLst>
              </a:rPr>
              <a:t>aile</a:t>
            </a:r>
            <a:endParaRPr lang="tr-TR" sz="4000" b="0" cap="none" spc="0" dirty="0">
              <a:ln w="0"/>
              <a:solidFill>
                <a:schemeClr val="bg1"/>
              </a:solidFill>
              <a:effectLst>
                <a:reflection blurRad="6350" stA="53000" endA="300" endPos="35500" dir="5400000" sy="-90000" algn="bl" rotWithShape="0"/>
              </a:effectLst>
            </a:endParaRPr>
          </a:p>
        </p:txBody>
      </p:sp>
      <p:sp>
        <p:nvSpPr>
          <p:cNvPr id="6" name="Dikdörtgen 5"/>
          <p:cNvSpPr/>
          <p:nvPr/>
        </p:nvSpPr>
        <p:spPr>
          <a:xfrm>
            <a:off x="7271188" y="2289655"/>
            <a:ext cx="2310248" cy="707886"/>
          </a:xfrm>
          <a:prstGeom prst="rect">
            <a:avLst/>
          </a:prstGeom>
          <a:noFill/>
        </p:spPr>
        <p:txBody>
          <a:bodyPr wrap="none" lIns="91440" tIns="45720" rIns="91440" bIns="45720">
            <a:spAutoFit/>
          </a:bodyPr>
          <a:lstStyle/>
          <a:p>
            <a:pPr algn="ctr"/>
            <a:r>
              <a:rPr lang="tr-TR" sz="4000" b="1" cap="none" spc="0" dirty="0" smtClean="0">
                <a:ln w="6600">
                  <a:solidFill>
                    <a:schemeClr val="accent2"/>
                  </a:solidFill>
                  <a:prstDash val="solid"/>
                </a:ln>
                <a:solidFill>
                  <a:srgbClr val="FFFFFF"/>
                </a:solidFill>
                <a:effectLst>
                  <a:outerShdw dist="38100" dir="2700000" algn="tl" rotWithShape="0">
                    <a:schemeClr val="accent2"/>
                  </a:outerShdw>
                </a:effectLst>
              </a:rPr>
              <a:t>teknoloji</a:t>
            </a:r>
            <a:endParaRPr lang="tr-TR" sz="4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7" name="Dikdörtgen 6"/>
          <p:cNvSpPr/>
          <p:nvPr/>
        </p:nvSpPr>
        <p:spPr>
          <a:xfrm>
            <a:off x="2202863" y="2375505"/>
            <a:ext cx="2225289"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tr-TR" sz="4000" b="1" cap="none" spc="0" dirty="0" smtClean="0">
                <a:ln/>
                <a:solidFill>
                  <a:srgbClr val="7030A0"/>
                </a:solidFill>
                <a:effectLst/>
              </a:rPr>
              <a:t>arkadaş</a:t>
            </a:r>
            <a:endParaRPr lang="tr-TR" sz="4000" b="1" cap="none" spc="0" dirty="0">
              <a:ln/>
              <a:solidFill>
                <a:srgbClr val="7030A0"/>
              </a:solidFill>
              <a:effectLst/>
            </a:endParaRPr>
          </a:p>
        </p:txBody>
      </p:sp>
      <p:sp>
        <p:nvSpPr>
          <p:cNvPr id="8" name="Dikdörtgen 7"/>
          <p:cNvSpPr/>
          <p:nvPr/>
        </p:nvSpPr>
        <p:spPr>
          <a:xfrm>
            <a:off x="1059890" y="5030788"/>
            <a:ext cx="10109200" cy="954107"/>
          </a:xfrm>
          <a:prstGeom prst="rect">
            <a:avLst/>
          </a:prstGeom>
          <a:noFill/>
        </p:spPr>
        <p:txBody>
          <a:bodyPr wrap="square" lIns="91440" tIns="45720" rIns="91440" bIns="45720">
            <a:spAutoFit/>
          </a:bodyPr>
          <a:lstStyle/>
          <a:p>
            <a:pPr algn="ctr"/>
            <a:r>
              <a:rPr lang="tr-TR" sz="2400" b="0" cap="none" spc="0" dirty="0" smtClean="0">
                <a:ln w="0"/>
                <a:solidFill>
                  <a:schemeClr val="accent1"/>
                </a:solidFill>
                <a:effectLst>
                  <a:outerShdw blurRad="38100" dist="25400" dir="5400000" algn="ctr" rotWithShape="0">
                    <a:srgbClr val="6E747A">
                      <a:alpha val="43000"/>
                    </a:srgbClr>
                  </a:outerShdw>
                </a:effectLst>
              </a:rPr>
              <a:t>Dış etkenlere baktığımızda aslında hem motivasyonu sağlayabilecek </a:t>
            </a:r>
          </a:p>
          <a:p>
            <a:pPr algn="ctr"/>
            <a:r>
              <a:rPr lang="tr-TR" sz="2400" b="0" cap="none" spc="0" dirty="0" smtClean="0">
                <a:ln w="0"/>
                <a:solidFill>
                  <a:schemeClr val="accent1"/>
                </a:solidFill>
                <a:effectLst>
                  <a:outerShdw blurRad="38100" dist="25400" dir="5400000" algn="ctr" rotWithShape="0">
                    <a:srgbClr val="6E747A">
                      <a:alpha val="43000"/>
                    </a:srgbClr>
                  </a:outerShdw>
                </a:effectLst>
              </a:rPr>
              <a:t>hem de motivasyona engel olabilecek faktörleri görürüz</a:t>
            </a:r>
            <a:r>
              <a:rPr lang="tr-TR" sz="3200" b="0" cap="none" spc="0" dirty="0" smtClean="0">
                <a:ln w="0"/>
                <a:solidFill>
                  <a:schemeClr val="accent1"/>
                </a:solidFill>
                <a:effectLst>
                  <a:outerShdw blurRad="38100" dist="25400" dir="5400000" algn="ctr" rotWithShape="0">
                    <a:srgbClr val="6E747A">
                      <a:alpha val="43000"/>
                    </a:srgbClr>
                  </a:outerShdw>
                </a:effectLst>
              </a:rPr>
              <a:t>.</a:t>
            </a:r>
            <a:endParaRPr lang="tr-TR" sz="32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456391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10237789" cy="1400530"/>
          </a:xfrm>
        </p:spPr>
        <p:txBody>
          <a:bodyPr>
            <a:noAutofit/>
          </a:bodyPr>
          <a:lstStyle/>
          <a:p>
            <a:r>
              <a:rPr lang="tr-TR" sz="3600" dirty="0" smtClean="0">
                <a:solidFill>
                  <a:srgbClr val="FFC000"/>
                </a:solidFill>
                <a:latin typeface="Times New Roman" panose="02020603050405020304" pitchFamily="18" charset="0"/>
                <a:cs typeface="Times New Roman" panose="02020603050405020304" pitchFamily="18" charset="0"/>
              </a:rPr>
              <a:t>MOTİVASYONU SAĞLAMAK YA DA ARTTIRMAK İÇİN VELİLER NELER YAPABİLİR?</a:t>
            </a:r>
            <a:endParaRPr lang="tr-TR" sz="3600" dirty="0">
              <a:solidFill>
                <a:srgbClr val="FFC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65212" y="1752600"/>
            <a:ext cx="10047288" cy="4724399"/>
          </a:xfrm>
        </p:spPr>
        <p:txBody>
          <a:bodyPr>
            <a:normAutofit lnSpcReduction="10000"/>
          </a:bodyPr>
          <a:lstStyle/>
          <a:p>
            <a:pPr>
              <a:spcAft>
                <a:spcPts val="1200"/>
              </a:spcAft>
            </a:pPr>
            <a:r>
              <a:rPr lang="tr-TR" dirty="0" smtClean="0">
                <a:latin typeface="Times New Roman" panose="02020603050405020304" pitchFamily="18" charset="0"/>
                <a:cs typeface="Times New Roman" panose="02020603050405020304" pitchFamily="18" charset="0"/>
              </a:rPr>
              <a:t>Öğrencilerin öncelikle kendi hedefi olması gerekir. </a:t>
            </a:r>
            <a:r>
              <a:rPr lang="tr-TR" dirty="0" smtClean="0">
                <a:latin typeface="Times New Roman" panose="02020603050405020304" pitchFamily="18" charset="0"/>
                <a:cs typeface="Times New Roman" panose="02020603050405020304" pitchFamily="18" charset="0"/>
              </a:rPr>
              <a:t>Kısa, </a:t>
            </a:r>
            <a:r>
              <a:rPr lang="tr-TR" dirty="0" smtClean="0">
                <a:latin typeface="Times New Roman" panose="02020603050405020304" pitchFamily="18" charset="0"/>
                <a:cs typeface="Times New Roman" panose="02020603050405020304" pitchFamily="18" charset="0"/>
              </a:rPr>
              <a:t>uzun vadeli hedeflerini belirlemede isterlerse rehberlik edile bilinir. </a:t>
            </a:r>
            <a:r>
              <a:rPr lang="tr-TR" dirty="0" smtClean="0">
                <a:latin typeface="Times New Roman" panose="02020603050405020304" pitchFamily="18" charset="0"/>
                <a:cs typeface="Times New Roman" panose="02020603050405020304" pitchFamily="18" charset="0"/>
              </a:rPr>
              <a:t>Kendi hedeflerini koyan çocuğun hedefini gerçekleştirmek için inancı daha yüksek olur.</a:t>
            </a:r>
            <a:endParaRPr lang="tr-TR" dirty="0" smtClean="0">
              <a:latin typeface="Times New Roman" panose="02020603050405020304" pitchFamily="18" charset="0"/>
              <a:cs typeface="Times New Roman" panose="02020603050405020304" pitchFamily="18" charset="0"/>
            </a:endParaRPr>
          </a:p>
          <a:p>
            <a:pPr>
              <a:spcAft>
                <a:spcPts val="1200"/>
              </a:spcAft>
            </a:pPr>
            <a:r>
              <a:rPr lang="tr-TR" dirty="0">
                <a:latin typeface="Times New Roman" panose="02020603050405020304" pitchFamily="18" charset="0"/>
                <a:cs typeface="Times New Roman" panose="02020603050405020304" pitchFamily="18" charset="0"/>
              </a:rPr>
              <a:t>Araştırmalar huzurlu bir ailede olan çocukların başarılarının daha fazla olduğunu gösteriyor. Sevgi, şefkat ve desteklenmek öğrencilerin </a:t>
            </a:r>
            <a:r>
              <a:rPr lang="tr-TR" dirty="0" smtClean="0">
                <a:latin typeface="Times New Roman" panose="02020603050405020304" pitchFamily="18" charset="0"/>
                <a:cs typeface="Times New Roman" panose="02020603050405020304" pitchFamily="18" charset="0"/>
              </a:rPr>
              <a:t>motivasyonunu arttırır.</a:t>
            </a:r>
          </a:p>
          <a:p>
            <a:pPr>
              <a:spcAft>
                <a:spcPts val="1200"/>
              </a:spcAft>
            </a:pPr>
            <a:r>
              <a:rPr lang="tr-TR" dirty="0">
                <a:latin typeface="Times New Roman" panose="02020603050405020304" pitchFamily="18" charset="0"/>
                <a:cs typeface="Times New Roman" panose="02020603050405020304" pitchFamily="18" charset="0"/>
              </a:rPr>
              <a:t>Ebeveynler çocuklarına tek görevleri </a:t>
            </a:r>
            <a:r>
              <a:rPr lang="tr-TR" dirty="0" smtClean="0">
                <a:latin typeface="Times New Roman" panose="02020603050405020304" pitchFamily="18" charset="0"/>
                <a:cs typeface="Times New Roman" panose="02020603050405020304" pitchFamily="18" charset="0"/>
              </a:rPr>
              <a:t>ders çalışma </a:t>
            </a:r>
            <a:r>
              <a:rPr lang="tr-TR" dirty="0">
                <a:latin typeface="Times New Roman" panose="02020603050405020304" pitchFamily="18" charset="0"/>
                <a:cs typeface="Times New Roman" panose="02020603050405020304" pitchFamily="18" charset="0"/>
              </a:rPr>
              <a:t>gözüyle yaklaşarak bu doğrultuda davranmamalıdır. Ailece </a:t>
            </a:r>
            <a:r>
              <a:rPr lang="tr-TR" dirty="0" smtClean="0">
                <a:latin typeface="Times New Roman" panose="02020603050405020304" pitchFamily="18" charset="0"/>
                <a:cs typeface="Times New Roman" panose="02020603050405020304" pitchFamily="18" charset="0"/>
              </a:rPr>
              <a:t>belli </a:t>
            </a:r>
            <a:r>
              <a:rPr lang="tr-TR" dirty="0">
                <a:latin typeface="Times New Roman" panose="02020603050405020304" pitchFamily="18" charset="0"/>
                <a:cs typeface="Times New Roman" panose="02020603050405020304" pitchFamily="18" charset="0"/>
              </a:rPr>
              <a:t>saatlerinde birlikte </a:t>
            </a:r>
            <a:r>
              <a:rPr lang="tr-TR" dirty="0" smtClean="0">
                <a:latin typeface="Times New Roman" panose="02020603050405020304" pitchFamily="18" charset="0"/>
                <a:cs typeface="Times New Roman" panose="02020603050405020304" pitchFamily="18" charset="0"/>
              </a:rPr>
              <a:t>yürüyüş, yemek pişirme gibi çocuğun da isteyeceği aktiviteler </a:t>
            </a:r>
            <a:r>
              <a:rPr lang="tr-TR" dirty="0">
                <a:latin typeface="Times New Roman" panose="02020603050405020304" pitchFamily="18" charset="0"/>
                <a:cs typeface="Times New Roman" panose="02020603050405020304" pitchFamily="18" charset="0"/>
              </a:rPr>
              <a:t>gerçekleştirilebilir. Bu yaratılan ortak zamanlar, çocuklarda benim </a:t>
            </a:r>
            <a:r>
              <a:rPr lang="tr-TR" dirty="0" smtClean="0">
                <a:latin typeface="Times New Roman" panose="02020603050405020304" pitchFamily="18" charset="0"/>
                <a:cs typeface="Times New Roman" panose="02020603050405020304" pitchFamily="18" charset="0"/>
              </a:rPr>
              <a:t>sınav/ ders </a:t>
            </a:r>
            <a:r>
              <a:rPr lang="tr-TR" dirty="0">
                <a:latin typeface="Times New Roman" panose="02020603050405020304" pitchFamily="18" charset="0"/>
                <a:cs typeface="Times New Roman" panose="02020603050405020304" pitchFamily="18" charset="0"/>
              </a:rPr>
              <a:t>dışında da bir hayatım var ve ailem benimle vakit geçirmeyi seviyor düşüncesini oluşturur</a:t>
            </a:r>
            <a:r>
              <a:rPr lang="tr-TR" dirty="0" smtClean="0">
                <a:latin typeface="Times New Roman" panose="02020603050405020304" pitchFamily="18" charset="0"/>
                <a:cs typeface="Times New Roman" panose="02020603050405020304" pitchFamily="18" charset="0"/>
              </a:rPr>
              <a:t>.</a:t>
            </a:r>
          </a:p>
          <a:p>
            <a:pPr lvl="0">
              <a:buClr>
                <a:srgbClr val="ACD433"/>
              </a:buClr>
            </a:pPr>
            <a:r>
              <a:rPr lang="tr-TR" dirty="0">
                <a:solidFill>
                  <a:prstClr val="white"/>
                </a:solidFill>
                <a:latin typeface="Times New Roman" panose="02020603050405020304" pitchFamily="18" charset="0"/>
                <a:cs typeface="Times New Roman" panose="02020603050405020304" pitchFamily="18" charset="0"/>
              </a:rPr>
              <a:t>Motive edici konuların işlendiği filmlerden ve kitaplardan </a:t>
            </a:r>
            <a:r>
              <a:rPr lang="tr-TR" dirty="0" smtClean="0">
                <a:solidFill>
                  <a:prstClr val="white"/>
                </a:solidFill>
                <a:latin typeface="Times New Roman" panose="02020603050405020304" pitchFamily="18" charset="0"/>
                <a:cs typeface="Times New Roman" panose="02020603050405020304" pitchFamily="18" charset="0"/>
              </a:rPr>
              <a:t>yararlana bilinir.</a:t>
            </a:r>
            <a:endParaRPr lang="tr-TR" dirty="0">
              <a:solidFill>
                <a:prstClr val="white"/>
              </a:solidFill>
              <a:latin typeface="Times New Roman" panose="02020603050405020304" pitchFamily="18" charset="0"/>
              <a:cs typeface="Times New Roman" panose="02020603050405020304" pitchFamily="18" charset="0"/>
            </a:endParaRPr>
          </a:p>
          <a:p>
            <a:pPr>
              <a:spcAft>
                <a:spcPts val="1200"/>
              </a:spcAft>
            </a:pPr>
            <a:r>
              <a:rPr lang="tr-TR" dirty="0" smtClean="0">
                <a:latin typeface="Times New Roman" panose="02020603050405020304" pitchFamily="18" charset="0"/>
                <a:cs typeface="Times New Roman" panose="02020603050405020304" pitchFamily="18" charset="0"/>
              </a:rPr>
              <a:t>Teknolojik </a:t>
            </a:r>
            <a:r>
              <a:rPr lang="tr-TR" dirty="0" smtClean="0">
                <a:latin typeface="Times New Roman" panose="02020603050405020304" pitchFamily="18" charset="0"/>
                <a:cs typeface="Times New Roman" panose="02020603050405020304" pitchFamily="18" charset="0"/>
              </a:rPr>
              <a:t>aletlerin sınırlı kullanımı ile ilgili </a:t>
            </a:r>
            <a:r>
              <a:rPr lang="tr-TR" dirty="0" smtClean="0">
                <a:latin typeface="Times New Roman" panose="02020603050405020304" pitchFamily="18" charset="0"/>
                <a:cs typeface="Times New Roman" panose="02020603050405020304" pitchFamily="18" charset="0"/>
              </a:rPr>
              <a:t>öğrencimiz </a:t>
            </a:r>
            <a:r>
              <a:rPr lang="tr-TR" dirty="0" smtClean="0">
                <a:latin typeface="Times New Roman" panose="02020603050405020304" pitchFamily="18" charset="0"/>
                <a:cs typeface="Times New Roman" panose="02020603050405020304" pitchFamily="18" charset="0"/>
              </a:rPr>
              <a:t>ile yapacağımız zamanlama olması ve kuralların birlikte konulması, uyulmasını kolaylaştırabilir.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753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a:solidFill>
                  <a:srgbClr val="FFC000"/>
                </a:solidFill>
                <a:latin typeface="Times New Roman" panose="02020603050405020304" pitchFamily="18" charset="0"/>
                <a:cs typeface="Times New Roman" panose="02020603050405020304" pitchFamily="18" charset="0"/>
              </a:rPr>
              <a:t>MOTİVASYONU SAĞLAMAK YA DA ARTTIRMAK İÇİN </a:t>
            </a:r>
            <a:r>
              <a:rPr lang="tr-TR" sz="3600" dirty="0" smtClean="0">
                <a:solidFill>
                  <a:srgbClr val="FFC000"/>
                </a:solidFill>
                <a:latin typeface="Times New Roman" panose="02020603050405020304" pitchFamily="18" charset="0"/>
                <a:cs typeface="Times New Roman" panose="02020603050405020304" pitchFamily="18" charset="0"/>
              </a:rPr>
              <a:t>VELİLER </a:t>
            </a:r>
            <a:r>
              <a:rPr lang="tr-TR" sz="3600" dirty="0">
                <a:solidFill>
                  <a:srgbClr val="FFC000"/>
                </a:solidFill>
                <a:latin typeface="Times New Roman" panose="02020603050405020304" pitchFamily="18" charset="0"/>
                <a:cs typeface="Times New Roman" panose="02020603050405020304" pitchFamily="18" charset="0"/>
              </a:rPr>
              <a:t>NELER YAPABİLİR?</a:t>
            </a:r>
          </a:p>
        </p:txBody>
      </p:sp>
      <p:sp>
        <p:nvSpPr>
          <p:cNvPr id="3" name="İçerik Yer Tutucusu 2"/>
          <p:cNvSpPr>
            <a:spLocks noGrp="1"/>
          </p:cNvSpPr>
          <p:nvPr>
            <p:ph idx="1"/>
          </p:nvPr>
        </p:nvSpPr>
        <p:spPr>
          <a:xfrm>
            <a:off x="1103312" y="2159000"/>
            <a:ext cx="10009188" cy="4089399"/>
          </a:xfrm>
        </p:spPr>
        <p:txBody>
          <a:bodyPr>
            <a:normAutofit fontScale="92500" lnSpcReduction="10000"/>
          </a:bodyPr>
          <a:lstStyle/>
          <a:p>
            <a:pPr>
              <a:spcAft>
                <a:spcPts val="1200"/>
              </a:spcAft>
            </a:pPr>
            <a:r>
              <a:rPr lang="tr-TR" dirty="0" smtClean="0">
                <a:latin typeface="Times New Roman" panose="02020603050405020304" pitchFamily="18" charset="0"/>
                <a:cs typeface="Times New Roman" panose="02020603050405020304" pitchFamily="18" charset="0"/>
              </a:rPr>
              <a:t>Öğrencinin uyku düzenini sağlamada yardımcı olunabilir ortalama 8 saat kesintisiz uyku ergenin sağlıklı kalmasına yardımcı olur.</a:t>
            </a:r>
          </a:p>
          <a:p>
            <a:pPr>
              <a:spcAft>
                <a:spcPts val="1200"/>
              </a:spcAft>
            </a:pPr>
            <a:r>
              <a:rPr lang="tr-TR" dirty="0" smtClean="0">
                <a:latin typeface="Times New Roman" panose="02020603050405020304" pitchFamily="18" charset="0"/>
                <a:cs typeface="Times New Roman" panose="02020603050405020304" pitchFamily="18" charset="0"/>
              </a:rPr>
              <a:t>Yeme düzeni, çalışma saatleri belirli olursa her gün aynı saatte aynı şeyi yapmak motivasyon için daha iyi olabilir.</a:t>
            </a:r>
          </a:p>
          <a:p>
            <a:pPr>
              <a:spcAft>
                <a:spcPts val="1200"/>
              </a:spcAft>
            </a:pPr>
            <a:r>
              <a:rPr lang="tr-TR" dirty="0" smtClean="0">
                <a:latin typeface="Times New Roman" panose="02020603050405020304" pitchFamily="18" charset="0"/>
                <a:cs typeface="Times New Roman" panose="02020603050405020304" pitchFamily="18" charset="0"/>
              </a:rPr>
              <a:t>Her çocuk birbirinden farklıdır bu nedenle her çocuğun motivasyonu da farklıdır ve değişkendir. Duruma ve koşullara göre ben öğrencim için ne yapabilirim sorusunun cevabı aranmalıdır</a:t>
            </a:r>
            <a:r>
              <a:rPr lang="tr-TR" dirty="0" smtClean="0">
                <a:latin typeface="Times New Roman" panose="02020603050405020304" pitchFamily="18" charset="0"/>
                <a:cs typeface="Times New Roman" panose="02020603050405020304" pitchFamily="18" charset="0"/>
              </a:rPr>
              <a:t>.</a:t>
            </a:r>
          </a:p>
          <a:p>
            <a:pPr>
              <a:spcAft>
                <a:spcPts val="1200"/>
              </a:spcAft>
            </a:pPr>
            <a:r>
              <a:rPr lang="tr-TR" dirty="0">
                <a:latin typeface="Times New Roman" panose="02020603050405020304" pitchFamily="18" charset="0"/>
                <a:cs typeface="Times New Roman" panose="02020603050405020304" pitchFamily="18" charset="0"/>
              </a:rPr>
              <a:t>Zorlandığınız zamanlarda </a:t>
            </a:r>
            <a:r>
              <a:rPr lang="tr-TR" dirty="0" smtClean="0">
                <a:latin typeface="Times New Roman" panose="02020603050405020304" pitchFamily="18" charset="0"/>
                <a:cs typeface="Times New Roman" panose="02020603050405020304" pitchFamily="18" charset="0"/>
              </a:rPr>
              <a:t>sevdiği </a:t>
            </a:r>
            <a:r>
              <a:rPr lang="tr-TR" dirty="0">
                <a:latin typeface="Times New Roman" panose="02020603050405020304" pitchFamily="18" charset="0"/>
                <a:cs typeface="Times New Roman" panose="02020603050405020304" pitchFamily="18" charset="0"/>
              </a:rPr>
              <a:t>aktivitelere yönelebilirsiniz. ( müzik dinlemek, doğa yürüyüşü yapmak vb.)</a:t>
            </a:r>
            <a:endParaRPr lang="tr-TR" dirty="0" smtClean="0">
              <a:latin typeface="Times New Roman" panose="02020603050405020304" pitchFamily="18" charset="0"/>
              <a:cs typeface="Times New Roman" panose="02020603050405020304" pitchFamily="18" charset="0"/>
            </a:endParaRPr>
          </a:p>
          <a:p>
            <a:pPr>
              <a:spcAft>
                <a:spcPts val="1200"/>
              </a:spcAft>
            </a:pPr>
            <a:r>
              <a:rPr lang="tr-TR" dirty="0" smtClean="0">
                <a:latin typeface="Times New Roman" panose="02020603050405020304" pitchFamily="18" charset="0"/>
                <a:cs typeface="Times New Roman" panose="02020603050405020304" pitchFamily="18" charset="0"/>
              </a:rPr>
              <a:t>Motivasyonda ödül kullanılılabilinir ancak hangi ödül hangi durum hep ödül mü.. sorularını iyi yanıtlamak gerekir. İyi not almış öğrenci için küçük onun sevebileceği bir giysi de bir ödüldür, tebrik etmekte, sevdiği tatlıyı yapmakta.. </a:t>
            </a:r>
            <a:endParaRPr lang="tr-TR" dirty="0">
              <a:latin typeface="Times New Roman" panose="02020603050405020304" pitchFamily="18" charset="0"/>
              <a:cs typeface="Times New Roman" panose="02020603050405020304" pitchFamily="18" charset="0"/>
            </a:endParaRPr>
          </a:p>
        </p:txBody>
      </p:sp>
      <p:sp>
        <p:nvSpPr>
          <p:cNvPr id="5" name="Dikdörtgen 4"/>
          <p:cNvSpPr/>
          <p:nvPr/>
        </p:nvSpPr>
        <p:spPr>
          <a:xfrm>
            <a:off x="6554926" y="5934670"/>
            <a:ext cx="5355953" cy="923330"/>
          </a:xfrm>
          <a:prstGeom prst="rect">
            <a:avLst/>
          </a:prstGeom>
          <a:noFill/>
        </p:spPr>
        <p:txBody>
          <a:bodyPr wrap="none" lIns="91440" tIns="45720" rIns="91440" bIns="45720">
            <a:spAutoFit/>
          </a:bodyPr>
          <a:lstStyle/>
          <a:p>
            <a:pPr algn="ctr"/>
            <a:r>
              <a:rPr lang="tr-TR"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Rehberlik Servisi</a:t>
            </a:r>
            <a:endParaRPr lang="tr-TR"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19692850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262</TotalTime>
  <Words>357</Words>
  <Application>Microsoft Office PowerPoint</Application>
  <PresentationFormat>Geniş ekran</PresentationFormat>
  <Paragraphs>38</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Calibri</vt:lpstr>
      <vt:lpstr>Century Gothic</vt:lpstr>
      <vt:lpstr>Times New Roman</vt:lpstr>
      <vt:lpstr>Wingdings 3</vt:lpstr>
      <vt:lpstr>İyon</vt:lpstr>
      <vt:lpstr>MOTİVASYON Veli Sunumu</vt:lpstr>
      <vt:lpstr>Motivasyon:  Bir şeyleri yapma arzusu, bizi davranışa iten, davranışa rehberlik eden güçtür. </vt:lpstr>
      <vt:lpstr>MOTİVASYON ENGELLERİ iç engeller</vt:lpstr>
      <vt:lpstr>MOTİVASYON ENGELLERİ dış engeller</vt:lpstr>
      <vt:lpstr>MOTİVASYONU SAĞLAMAK YA DA ARTTIRMAK İÇİN VELİLER NELER YAPABİLİR?</vt:lpstr>
      <vt:lpstr>MOTİVASYONU SAĞLAMAK YA DA ARTTIRMAK İÇİN VELİLER NELER YAPABİLİR?</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MOTİVASYON</dc:title>
  <dc:creator>DAL-2</dc:creator>
  <cp:lastModifiedBy>DAL-2</cp:lastModifiedBy>
  <cp:revision>23</cp:revision>
  <dcterms:created xsi:type="dcterms:W3CDTF">2021-10-13T06:49:47Z</dcterms:created>
  <dcterms:modified xsi:type="dcterms:W3CDTF">2021-10-14T10:49:52Z</dcterms:modified>
</cp:coreProperties>
</file>